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5" r:id="rId3"/>
    <p:sldId id="257" r:id="rId4"/>
    <p:sldId id="258" r:id="rId5"/>
    <p:sldId id="266" r:id="rId6"/>
    <p:sldId id="273" r:id="rId7"/>
    <p:sldId id="269" r:id="rId8"/>
    <p:sldId id="264" r:id="rId9"/>
    <p:sldId id="267" r:id="rId10"/>
    <p:sldId id="265" r:id="rId11"/>
    <p:sldId id="263" r:id="rId12"/>
    <p:sldId id="261" r:id="rId13"/>
    <p:sldId id="262" r:id="rId14"/>
    <p:sldId id="272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07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B51B1E-0A87-4568-9F0D-A9869C1F477E}" type="datetimeFigureOut">
              <a:rPr lang="ru-RU" smtClean="0"/>
              <a:pPr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7BBD2D5-23EB-4C90-BB5D-A615539D49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714884"/>
            <a:ext cx="8429684" cy="192882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Фролова Г.А.</a:t>
            </a:r>
          </a:p>
          <a:p>
            <a:pPr algn="r"/>
            <a:r>
              <a:rPr lang="ru-RU" sz="1800" dirty="0" smtClean="0"/>
              <a:t>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Кузнецк 2016-2017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4582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ДС №29 (корпус-3)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Проект: «Моя малая Родина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(детский сад, дом, семья)»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temryuk.ru/upload/iblock/aa8/aa840327555d1c868bb15463b692c3f8.jpg"/>
          <p:cNvPicPr>
            <a:picLocks noChangeAspect="1" noChangeArrowheads="1"/>
          </p:cNvPicPr>
          <p:nvPr/>
        </p:nvPicPr>
        <p:blipFill>
          <a:blip r:embed="rId2" cstate="print"/>
          <a:srcRect t="15306" b="8163"/>
          <a:stretch>
            <a:fillRect/>
          </a:stretch>
        </p:blipFill>
        <p:spPr bwMode="auto">
          <a:xfrm>
            <a:off x="1428728" y="3357562"/>
            <a:ext cx="622300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Организованная образовательная деятельность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Рафаиль\Desktop\19 ГРУППА\IMG_20161213_0957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71612"/>
            <a:ext cx="228601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Рафаиль\Desktop\19 ГРУППА\IMG_20161027_0919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01668" y="1071547"/>
            <a:ext cx="2378899" cy="178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Рафаиль\Desktop\19 ГРУППА\IMG_20161017_092427.jpg"/>
          <p:cNvPicPr>
            <a:picLocks noChangeAspect="1" noChangeArrowheads="1"/>
          </p:cNvPicPr>
          <p:nvPr/>
        </p:nvPicPr>
        <p:blipFill>
          <a:blip r:embed="rId4" cstate="print"/>
          <a:srcRect t="8379" r="2000" b="27374"/>
          <a:stretch>
            <a:fillRect/>
          </a:stretch>
        </p:blipFill>
        <p:spPr bwMode="auto">
          <a:xfrm>
            <a:off x="6429388" y="3786190"/>
            <a:ext cx="2336130" cy="1871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J:\19 ГРУППА\P1080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680" y="4929198"/>
            <a:ext cx="2405079" cy="180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K:\19 ГРУППА\P10803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5" y="3786190"/>
            <a:ext cx="2428892" cy="182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F:\ФОТО ДЕТЕЙ\P1080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000372"/>
            <a:ext cx="2214578" cy="1660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 descr="Картинки по запросу картинки рисованная картинка  ученый для дете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2386" y="5214950"/>
            <a:ext cx="1641614" cy="146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DCIM\108_PANA\P10805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1500174"/>
            <a:ext cx="2381266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42910" y="142853"/>
            <a:ext cx="758669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Рафаиль\Desktop\19 ГРУППА\IMG_20161017_0944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633658" cy="197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C:\Users\Рафаиль\Desktop\19 ГРУППА\P1080103.JPG"/>
          <p:cNvPicPr>
            <a:picLocks noChangeAspect="1" noChangeArrowheads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285720" y="4071942"/>
            <a:ext cx="261939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ФОТО ДЕТЕЙ\IMG_20160927_111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85860"/>
            <a:ext cx="2809895" cy="2107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ФОТО ДЕТЕЙ\P1080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929066"/>
            <a:ext cx="3024177" cy="2268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 descr="F:\DCIM\108_PANA\P10804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928670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primdou72.ru/images/grKAPELKI/preschoo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000372"/>
            <a:ext cx="1669516" cy="1452082"/>
          </a:xfrm>
          <a:prstGeom prst="rect">
            <a:avLst/>
          </a:prstGeom>
          <a:noFill/>
        </p:spPr>
      </p:pic>
      <p:pic>
        <p:nvPicPr>
          <p:cNvPr id="9" name="Picture 4" descr="C:\Users\Галина\Desktop\P10803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572008"/>
            <a:ext cx="2762270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Сюжетно-ролевые игры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Рафаиль\Desktop\19 ГРУППА\ФОТО ДЕТЕЙ\IMG_20160930_1529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2658"/>
          <a:stretch>
            <a:fillRect/>
          </a:stretch>
        </p:blipFill>
        <p:spPr bwMode="auto">
          <a:xfrm>
            <a:off x="428596" y="3786190"/>
            <a:ext cx="2840269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Рафаиль\Desktop\19 ГРУППА\P10801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72132" y="4071942"/>
            <a:ext cx="3275215" cy="245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Рафаиль\Desktop\19 ГРУППА\P108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2905146" cy="2178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Рафаиль\Desktop\19 ГРУППА\IMG_20161130_162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928670"/>
            <a:ext cx="2928958" cy="21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Рафаиль\Desktop\19 ГРУППА\P1080148.JPG"/>
          <p:cNvPicPr>
            <a:picLocks noChangeAspect="1" noChangeArrowheads="1"/>
          </p:cNvPicPr>
          <p:nvPr/>
        </p:nvPicPr>
        <p:blipFill>
          <a:blip r:embed="rId6" cstate="print"/>
          <a:srcRect l="12562" t="16922" r="16185"/>
          <a:stretch>
            <a:fillRect/>
          </a:stretch>
        </p:blipFill>
        <p:spPr bwMode="auto">
          <a:xfrm>
            <a:off x="3214678" y="1928802"/>
            <a:ext cx="2807496" cy="245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009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:\19 ГРУППА\P10803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2066" y="4071942"/>
            <a:ext cx="3337560" cy="2502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Рафаиль\Desktop\19 ГРУППА\P10801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3359150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:\DCIM\108_PANA\P1080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214422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DCIM\108_PANA\P1080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142984"/>
            <a:ext cx="1982387" cy="2643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F:\DCIM\108_PANA\P1080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1142984"/>
            <a:ext cx="2000264" cy="266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gbdou39.edusev.ru/uploads/1000/760/section/34272/solnyshk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9966" y="0"/>
            <a:ext cx="2024034" cy="2024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\Desktop\P10803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3371845" cy="252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Галина\Desktop\P10803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928670"/>
            <a:ext cx="3371845" cy="252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K:\DCIM\108_PANA\P1080560.JPG"/>
          <p:cNvPicPr>
            <a:picLocks noChangeAspect="1" noChangeArrowheads="1"/>
          </p:cNvPicPr>
          <p:nvPr/>
        </p:nvPicPr>
        <p:blipFill>
          <a:blip r:embed="rId4" cstate="print"/>
          <a:srcRect l="15909"/>
          <a:stretch>
            <a:fillRect/>
          </a:stretch>
        </p:blipFill>
        <p:spPr bwMode="auto">
          <a:xfrm>
            <a:off x="428596" y="3857628"/>
            <a:ext cx="264320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K:\DCIM\108_PANA\P1080585.JPG"/>
          <p:cNvPicPr>
            <a:picLocks noChangeAspect="1" noChangeArrowheads="1"/>
          </p:cNvPicPr>
          <p:nvPr/>
        </p:nvPicPr>
        <p:blipFill>
          <a:blip r:embed="rId5" cstate="print"/>
          <a:srcRect l="18182" t="12648" r="18972" b="7246"/>
          <a:stretch>
            <a:fillRect/>
          </a:stretch>
        </p:blipFill>
        <p:spPr bwMode="auto">
          <a:xfrm>
            <a:off x="6357950" y="3896267"/>
            <a:ext cx="2500330" cy="239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K:\DCIM\108_PANA\P1080590.JPG"/>
          <p:cNvPicPr>
            <a:picLocks noChangeAspect="1" noChangeArrowheads="1"/>
          </p:cNvPicPr>
          <p:nvPr/>
        </p:nvPicPr>
        <p:blipFill>
          <a:blip r:embed="rId6" cstate="print"/>
          <a:srcRect l="3496" t="4895" r="8392"/>
          <a:stretch>
            <a:fillRect/>
          </a:stretch>
        </p:blipFill>
        <p:spPr bwMode="auto">
          <a:xfrm>
            <a:off x="3214678" y="3857628"/>
            <a:ext cx="3000396" cy="2428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«Мама, папа, я – дружная семья»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семейный праздник\P10805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256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семейный праздник\P10805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72198" y="4500570"/>
            <a:ext cx="2892829" cy="216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J:\семейный праздник\P1080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10786"/>
            <a:ext cx="3071834" cy="230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семейный праздник\P1080522.JPG"/>
          <p:cNvPicPr>
            <a:picLocks noChangeAspect="1" noChangeArrowheads="1"/>
          </p:cNvPicPr>
          <p:nvPr/>
        </p:nvPicPr>
        <p:blipFill>
          <a:blip r:embed="rId5" cstate="print"/>
          <a:srcRect b="10638"/>
          <a:stretch>
            <a:fillRect/>
          </a:stretch>
        </p:blipFill>
        <p:spPr bwMode="auto">
          <a:xfrm>
            <a:off x="428597" y="964388"/>
            <a:ext cx="3357585" cy="22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семейный праздник\P10805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285992"/>
            <a:ext cx="3548087" cy="2661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0" descr="http://primdou-48.ru/public/users/994/img/3101201616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5072074"/>
            <a:ext cx="1785950" cy="151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714488"/>
            <a:ext cx="850112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4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0" name="Picture 6" descr="http://74330s029.caduk.ru/images/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617400"/>
            <a:ext cx="3929090" cy="4047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МАЛАЯ РОДИНА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01014" cy="543155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потому что здесь моя семья, мои друзья, мой дом, моя улица, мой детский сад…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потому что это маленькая частичка моей необъятной страны.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потому что здесь живут родные моему сердцу люди.</a:t>
            </a:r>
          </a:p>
          <a:p>
            <a:endParaRPr lang="ru-RU" dirty="0"/>
          </a:p>
        </p:txBody>
      </p:sp>
      <p:pic>
        <p:nvPicPr>
          <p:cNvPr id="1026" name="Picture 2" descr="http://chelno4ok.do.am/berez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00570"/>
            <a:ext cx="2124775" cy="2179558"/>
          </a:xfrm>
          <a:prstGeom prst="rect">
            <a:avLst/>
          </a:prstGeom>
          <a:noFill/>
        </p:spPr>
      </p:pic>
      <p:pic>
        <p:nvPicPr>
          <p:cNvPr id="6" name="Picture 2" descr="http://gbdou39.edusev.ru/uploads/1000/760/section/34272/solnyshk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" y="0"/>
            <a:ext cx="1285860" cy="128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гражданина начинается с любви к малой Родине - это к дому, семье, детскому саду, родному городу. Воспитание любви к самому близкому - это основа из основ нравственно- патриотического воспитания, это первая и самая важная ступень. Дошкольник, прежде всего, должен осознать себя членом семьи, неотъемлемой частью малой родины, потом гражданином России и только потом - жителем планеты.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семьи начинается жизнь человека, здесь происходит формирование его как гражданина. Семья - источник любви, привязанности, уважения, то на чем строится любое цивилизованное общество. Успех патриотического воспитания во многом зависит от родителей, от семьи, от атмосферы, которая царит в семье. Поэтому необходимо объединить усилия детского сада и семьи, чтобы достигнуть успеха. Если в дошкольном возрасте, который является важнейшим периодом становления личности, сформировано чувство патриотизма, то в школьный период становится возможным то, что Сухомлинский В. К. определил, как личное отношение к Родине:"желание, духовный порыву твердить достоинство страны, ее величие, честь, славу, могущество".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72410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Формировать духовно- нравственные отношения и чувства сопричастности к родному дому, детскому саду. Повысить активность участия родителей в жизни группы.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Упражнять детей в проявлении сострадания, заботливости, внимательности к родным и близким, друзьям и сверстникам, к тем, кто о них заботится.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 Создать эмоционально благополучную атмосферу дома и в детском саду, где взаимоотношения между людьми (взрослыми и детьми) построены на основе доброжелательности и взаимоуважении, где ребенок будет чувствовать себя желанным и защищенным.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3. Побуждать детей к выполнению общественно значимых заданий, к добрым делам для семьи, родного дома, детского сада.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4. Предоставлять детям возможность разнообразно и свободно проявлять свои интересы, иметь личное время для занятий любимым делом.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5. Соблюдать права ребенка на игру, на досуг, на свою территорию.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6. Воспитывать любовь к родному дому, семье, детскому саду.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7. Способствование активному вовлечению родителей в совместную деятельность с ребенком в условиях семьи и детского сада.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 по проекту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Рафаиль\Desktop\19 ГРУППА\IMG_20161118_14083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3236" r="8823" b="5147"/>
          <a:stretch>
            <a:fillRect/>
          </a:stretch>
        </p:blipFill>
        <p:spPr bwMode="auto">
          <a:xfrm>
            <a:off x="714348" y="1000108"/>
            <a:ext cx="2357454" cy="2813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Рафаиль\Desktop\19 ГРУППА\IMG_20170109_13164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3994" t="4255" r="2824"/>
          <a:stretch>
            <a:fillRect/>
          </a:stretch>
        </p:blipFill>
        <p:spPr bwMode="auto">
          <a:xfrm rot="16200000">
            <a:off x="948145" y="3695269"/>
            <a:ext cx="2071701" cy="282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F:\DCIM\108_PANA\P1080375.JPG"/>
          <p:cNvPicPr>
            <a:picLocks noChangeAspect="1" noChangeArrowheads="1"/>
          </p:cNvPicPr>
          <p:nvPr/>
        </p:nvPicPr>
        <p:blipFill>
          <a:blip r:embed="rId4" cstate="print"/>
          <a:srcRect l="8511" t="14185" r="17021" b="6383"/>
          <a:stretch>
            <a:fillRect/>
          </a:stretch>
        </p:blipFill>
        <p:spPr bwMode="auto">
          <a:xfrm>
            <a:off x="6215074" y="4071942"/>
            <a:ext cx="2714644" cy="217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www.picshare.ru/uploads/141027/S7MvU29z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1536" y="4857760"/>
            <a:ext cx="3236803" cy="2285992"/>
          </a:xfrm>
          <a:prstGeom prst="rect">
            <a:avLst/>
          </a:prstGeom>
          <a:noFill/>
        </p:spPr>
      </p:pic>
      <p:pic>
        <p:nvPicPr>
          <p:cNvPr id="7" name="Picture 2" descr="http://www.picshare.ru/uploads/141027/S7MvU29z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761188" y="-167561"/>
            <a:ext cx="3236803" cy="2285992"/>
          </a:xfrm>
          <a:prstGeom prst="rect">
            <a:avLst/>
          </a:prstGeom>
          <a:noFill/>
        </p:spPr>
      </p:pic>
      <p:pic>
        <p:nvPicPr>
          <p:cNvPr id="1026" name="Picture 2" descr="F:\DCIM\108_PANA\P1080550.JPG"/>
          <p:cNvPicPr>
            <a:picLocks noChangeAspect="1" noChangeArrowheads="1"/>
          </p:cNvPicPr>
          <p:nvPr/>
        </p:nvPicPr>
        <p:blipFill>
          <a:blip r:embed="rId6" cstate="print"/>
          <a:srcRect l="4651" t="3876" r="4651"/>
          <a:stretch>
            <a:fillRect/>
          </a:stretch>
        </p:blipFill>
        <p:spPr bwMode="auto">
          <a:xfrm rot="5400000">
            <a:off x="3428993" y="1285859"/>
            <a:ext cx="2786081" cy="221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DCIM\108_PANA\P10805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161495" y="1268001"/>
            <a:ext cx="2714644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DCIM\108_PANA\P10805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521269" y="4265417"/>
            <a:ext cx="2690802" cy="201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8_PANA\P10805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85860"/>
            <a:ext cx="2892419" cy="216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DCIM\108_PANA\P108054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08543" y="1334871"/>
            <a:ext cx="2678104" cy="200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DCIM\108_PANA\P108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3047989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DCIM\108_PANA\P1080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929066"/>
            <a:ext cx="3667119" cy="2750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патриотического воспитания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b="2470"/>
          <a:stretch>
            <a:fillRect/>
          </a:stretch>
        </p:blipFill>
        <p:spPr bwMode="auto">
          <a:xfrm>
            <a:off x="1214414" y="1214422"/>
            <a:ext cx="6572296" cy="4807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Picture 6" descr="http://orfei.muzkult.ru/img/upload/3056/image_image_11531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285852" y="5500702"/>
            <a:ext cx="6488127" cy="1181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профессиями работников детского сада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Рафаиль\Desktop\19 ГРУППА\IMG_20161005_1051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307" b="3126"/>
          <a:stretch>
            <a:fillRect/>
          </a:stretch>
        </p:blipFill>
        <p:spPr bwMode="auto">
          <a:xfrm>
            <a:off x="357158" y="857232"/>
            <a:ext cx="232290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Рафаиль\Desktop\19 ГРУППА\IMG_20161003_1106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t="14206" r="11157"/>
          <a:stretch>
            <a:fillRect/>
          </a:stretch>
        </p:blipFill>
        <p:spPr bwMode="auto">
          <a:xfrm>
            <a:off x="6500826" y="714356"/>
            <a:ext cx="2286016" cy="2943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F:\DCIM\108_PANA\P1080450.JPG"/>
          <p:cNvPicPr>
            <a:picLocks noChangeAspect="1" noChangeArrowheads="1"/>
          </p:cNvPicPr>
          <p:nvPr/>
        </p:nvPicPr>
        <p:blipFill>
          <a:blip r:embed="rId4" cstate="print"/>
          <a:srcRect t="3419"/>
          <a:stretch>
            <a:fillRect/>
          </a:stretch>
        </p:blipFill>
        <p:spPr bwMode="auto">
          <a:xfrm>
            <a:off x="214282" y="4286256"/>
            <a:ext cx="2786049" cy="2018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DCIM\108_PANA\P1080445.JPG"/>
          <p:cNvPicPr>
            <a:picLocks noChangeAspect="1" noChangeArrowheads="1"/>
          </p:cNvPicPr>
          <p:nvPr/>
        </p:nvPicPr>
        <p:blipFill>
          <a:blip r:embed="rId5" cstate="print"/>
          <a:srcRect b="3226"/>
          <a:stretch>
            <a:fillRect/>
          </a:stretch>
        </p:blipFill>
        <p:spPr bwMode="auto">
          <a:xfrm>
            <a:off x="3143240" y="3857628"/>
            <a:ext cx="295277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DCIM\108_PANA\P1080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357694"/>
            <a:ext cx="2643206" cy="198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214422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Целевая прогулка в город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:\площадь\IMG_986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000108"/>
            <a:ext cx="3431377" cy="2287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K:\площадь\IMG_9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464743" cy="230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edubel.ru/edu/032201animashki3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644027"/>
            <a:ext cx="2214578" cy="2856807"/>
          </a:xfrm>
          <a:prstGeom prst="rect">
            <a:avLst/>
          </a:prstGeom>
          <a:noFill/>
        </p:spPr>
      </p:pic>
      <p:pic>
        <p:nvPicPr>
          <p:cNvPr id="8194" name="Picture 2" descr="C:\Users\Рафаиль\Desktop\19 ГРУППА\IMG_20170104_1102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3286116" y="3000372"/>
            <a:ext cx="2699015" cy="359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421</TotalTime>
  <Words>480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МБДОУ ДС №29 (корпус-3)    Проект: «Моя малая Родина  (детский сад, дом, семья)»</vt:lpstr>
      <vt:lpstr>МОЯ МАЛАЯ РОДИНА </vt:lpstr>
      <vt:lpstr>Актуальность.</vt:lpstr>
      <vt:lpstr>Цель проекта:</vt:lpstr>
      <vt:lpstr>Пособия по проекту</vt:lpstr>
      <vt:lpstr>Дидактические игры</vt:lpstr>
      <vt:lpstr>Уголок патриотического воспитания</vt:lpstr>
      <vt:lpstr>Знакомство с профессиями работников детского сада</vt:lpstr>
      <vt:lpstr>Целевая прогулка в город</vt:lpstr>
      <vt:lpstr>Организованная образовательная деятельность</vt:lpstr>
      <vt:lpstr>Самостоятельная деятельность детей</vt:lpstr>
      <vt:lpstr>Сюжетно-ролевые игры</vt:lpstr>
      <vt:lpstr>Взаимодействие с родителями</vt:lpstr>
      <vt:lpstr>День открытых дверей</vt:lpstr>
      <vt:lpstr>«Мама, папа, я – дружная семья»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«Моя малая Родина (детский сад, дом , семья)»</dc:title>
  <dc:creator>Рафаиль</dc:creator>
  <cp:lastModifiedBy>Галина</cp:lastModifiedBy>
  <cp:revision>52</cp:revision>
  <dcterms:created xsi:type="dcterms:W3CDTF">2017-02-07T15:03:21Z</dcterms:created>
  <dcterms:modified xsi:type="dcterms:W3CDTF">2017-10-01T11:50:10Z</dcterms:modified>
</cp:coreProperties>
</file>